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6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8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0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4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5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9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8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63E5-88B0-480B-B544-AF9C255F3E78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E5F7-C375-4C11-8A9E-DC34094D8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apanese4schools.co.uk/" TargetMode="External"/><Relationship Id="rId2" Type="http://schemas.openxmlformats.org/officeDocument/2006/relationships/hyperlink" Target="http://www.japansociety.org.uk/rsn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pf.org.uk/language/download/Appendix4.doc" TargetMode="External"/><Relationship Id="rId4" Type="http://schemas.openxmlformats.org/officeDocument/2006/relationships/hyperlink" Target="http://japanese4schools.co.uk/primary-teach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f.org.uk/whatson.php#75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i.com/pickup.php?scid=5010614&amp;height=267&amp;width=200" TargetMode="External"/><Relationship Id="rId2" Type="http://schemas.openxmlformats.org/officeDocument/2006/relationships/hyperlink" Target="http://www.vok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6000" b="1" dirty="0" smtClean="0"/>
              <a:t>Teaching Japanese from Scratch 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and Beginners</a:t>
            </a:r>
            <a:endParaRPr lang="en-GB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600400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Resources!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0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Ready Steady </a:t>
            </a:r>
            <a:r>
              <a:rPr lang="en-GB" dirty="0" err="1" smtClean="0"/>
              <a:t>Nihongo</a:t>
            </a:r>
            <a:r>
              <a:rPr lang="en-GB" dirty="0"/>
              <a:t> -</a:t>
            </a:r>
            <a:r>
              <a:rPr lang="en-GB" dirty="0" smtClean="0"/>
              <a:t> an online beginners course in Japanese for primary students</a:t>
            </a:r>
          </a:p>
          <a:p>
            <a:pPr lvl="1">
              <a:buFont typeface="Wingdings" pitchFamily="2" charset="2"/>
              <a:buChar char="v"/>
            </a:pP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www.japansociety.org.uk/rsn/index.html</a:t>
            </a:r>
            <a:endParaRPr lang="en-GB" sz="2000" dirty="0" smtClean="0"/>
          </a:p>
          <a:p>
            <a:r>
              <a:rPr lang="en-GB" dirty="0" smtClean="0"/>
              <a:t>Rajakumar sensei’s Japanese Page – a free course with workbooks and video tutorials for young learners 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GB" sz="2000" dirty="0">
                <a:hlinkClick r:id="rId3"/>
              </a:rPr>
              <a:t>http://japanese4schools.co.uk/</a:t>
            </a:r>
            <a:endParaRPr lang="en-GB" sz="2000" dirty="0"/>
          </a:p>
          <a:p>
            <a:r>
              <a:rPr lang="en-GB" dirty="0" smtClean="0"/>
              <a:t>Primary level text books</a:t>
            </a:r>
          </a:p>
          <a:p>
            <a:pPr lvl="1">
              <a:buFont typeface="Wingdings" pitchFamily="2" charset="2"/>
              <a:buChar char="v"/>
            </a:pPr>
            <a:r>
              <a:rPr lang="en-GB" sz="2000" dirty="0" err="1"/>
              <a:t>Yonde</a:t>
            </a:r>
            <a:r>
              <a:rPr lang="en-GB" sz="2000" dirty="0"/>
              <a:t> </a:t>
            </a:r>
            <a:r>
              <a:rPr lang="en-GB" sz="2000" dirty="0" err="1"/>
              <a:t>Kaite</a:t>
            </a:r>
            <a:r>
              <a:rPr lang="en-GB" sz="2000" dirty="0"/>
              <a:t>  </a:t>
            </a:r>
            <a:r>
              <a:rPr lang="en-GB" sz="2000" dirty="0">
                <a:hlinkClick r:id="rId4"/>
              </a:rPr>
              <a:t>http://japanese4schools.co.uk/primary-teaching/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r>
              <a:rPr lang="en-GB" sz="2000" dirty="0"/>
              <a:t>A full list is available at </a:t>
            </a:r>
            <a:r>
              <a:rPr lang="en-GB" sz="2000" dirty="0">
                <a:hlinkClick r:id="rId5"/>
              </a:rPr>
              <a:t>www.jpf.org.uk/language/download/Appendix4.doc</a:t>
            </a:r>
            <a:r>
              <a:rPr lang="en-GB" sz="2000" dirty="0"/>
              <a:t> </a:t>
            </a:r>
            <a:endParaRPr lang="en-GB" dirty="0" smtClean="0"/>
          </a:p>
          <a:p>
            <a:r>
              <a:rPr lang="en-GB" dirty="0" smtClean="0"/>
              <a:t>Video Tutorials – explore </a:t>
            </a:r>
            <a:r>
              <a:rPr lang="en-GB" dirty="0" err="1" smtClean="0"/>
              <a:t>Youtube</a:t>
            </a:r>
            <a:endParaRPr lang="en-GB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lvl="1">
              <a:buFont typeface="Wingdings" pitchFamily="2" charset="2"/>
              <a:buChar char="v"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065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804" y="260648"/>
            <a:ext cx="6491064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Why Japanese? The Economy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9170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here are at least 65 Japanese-owned companies operating in Scotland</a:t>
            </a:r>
          </a:p>
          <a:p>
            <a:r>
              <a:rPr lang="en-GB" dirty="0" smtClean="0"/>
              <a:t>These companies employ over 5,000 people</a:t>
            </a:r>
          </a:p>
          <a:p>
            <a:r>
              <a:rPr lang="en-GB" dirty="0" smtClean="0"/>
              <a:t> companies include </a:t>
            </a:r>
          </a:p>
          <a:p>
            <a:pPr lvl="1"/>
            <a:r>
              <a:rPr lang="en-GB" dirty="0" smtClean="0"/>
              <a:t>electronics</a:t>
            </a:r>
          </a:p>
          <a:p>
            <a:pPr lvl="1"/>
            <a:r>
              <a:rPr lang="en-GB" dirty="0" smtClean="0"/>
              <a:t>renewable energy</a:t>
            </a:r>
          </a:p>
          <a:p>
            <a:pPr lvl="1"/>
            <a:r>
              <a:rPr lang="en-GB" dirty="0" smtClean="0"/>
              <a:t>medical sector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301208"/>
            <a:ext cx="822960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Japan in the top twenty export markets for Scottish companies (£365 million in 2011)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374" y="188640"/>
            <a:ext cx="5639924" cy="10661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Why Japanese?</a:t>
            </a:r>
            <a:br>
              <a:rPr lang="en-GB" b="1" dirty="0" smtClean="0"/>
            </a:br>
            <a:r>
              <a:rPr lang="en-GB" b="1" dirty="0" smtClean="0"/>
              <a:t> Science and Education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9170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3500" dirty="0" smtClean="0"/>
              <a:t>Japan is at the forefront of science and technology</a:t>
            </a:r>
          </a:p>
          <a:p>
            <a:r>
              <a:rPr lang="en-GB" sz="3500" dirty="0" smtClean="0"/>
              <a:t>Japan was second in the category of science infrastructure in the 2012 World Competitiveness Rankings (IMD). </a:t>
            </a:r>
          </a:p>
          <a:p>
            <a:r>
              <a:rPr lang="en-GB" sz="3500" dirty="0" smtClean="0"/>
              <a:t>Researchers from Japan have won 16 Nobel Prizes in the fields of physics, chemistry and physiology/medicine.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301208"/>
            <a:ext cx="822960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Japanese universities offer English language taught degrees in Science and Humanities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8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19056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Why Japanese?  Culture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12776"/>
            <a:ext cx="3096344" cy="53285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Literature</a:t>
            </a:r>
          </a:p>
          <a:p>
            <a:r>
              <a:rPr lang="en-GB" sz="3600" dirty="0" smtClean="0"/>
              <a:t>the arts </a:t>
            </a:r>
          </a:p>
          <a:p>
            <a:r>
              <a:rPr lang="en-GB" sz="3600" dirty="0" smtClean="0"/>
              <a:t>martial arts</a:t>
            </a:r>
          </a:p>
          <a:p>
            <a:r>
              <a:rPr lang="en-GB" sz="3600" dirty="0" smtClean="0"/>
              <a:t>fashion</a:t>
            </a:r>
          </a:p>
          <a:p>
            <a:r>
              <a:rPr lang="en-GB" sz="3600" dirty="0" smtClean="0"/>
              <a:t>food</a:t>
            </a:r>
          </a:p>
          <a:p>
            <a:r>
              <a:rPr lang="en-GB" sz="3600" dirty="0" smtClean="0"/>
              <a:t>games </a:t>
            </a:r>
          </a:p>
          <a:p>
            <a:r>
              <a:rPr lang="en-GB" sz="3600" dirty="0" smtClean="0"/>
              <a:t>comics</a:t>
            </a:r>
          </a:p>
          <a:p>
            <a:r>
              <a:rPr lang="en-GB" sz="3600" dirty="0" smtClean="0"/>
              <a:t>anime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80112" y="594928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http://www.scottish.parliament.uk/S4_EuropeanandExternalRelationsCommittee/Inquiries/20._Webpage_Submission_from_Consulate_General_of_Japan.pdf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55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915000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Where do we start?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64807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The Japan Foundation</a:t>
            </a:r>
            <a:r>
              <a:rPr lang="en-GB" b="1" dirty="0" smtClean="0"/>
              <a:t>!   </a:t>
            </a:r>
            <a:r>
              <a:rPr lang="en-GB" dirty="0">
                <a:hlinkClick r:id="rId2"/>
              </a:rPr>
              <a:t>http://www.jpf.org.uk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5609" y="2060848"/>
            <a:ext cx="8568952" cy="2808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Learn &amp; Teach Primary Japanese</a:t>
            </a:r>
            <a:r>
              <a:rPr lang="en-GB" sz="2800" dirty="0" smtClean="0"/>
              <a:t>! Annual workshop in </a:t>
            </a:r>
            <a:r>
              <a:rPr lang="en-GB" sz="2800" dirty="0" smtClean="0"/>
              <a:t>London</a:t>
            </a:r>
            <a:endParaRPr lang="en-GB" sz="2800" dirty="0" smtClean="0"/>
          </a:p>
          <a:p>
            <a:r>
              <a:rPr lang="en-GB" sz="2800" dirty="0" smtClean="0"/>
              <a:t>Head Start one-day workshop for senior managers</a:t>
            </a:r>
          </a:p>
          <a:p>
            <a:r>
              <a:rPr lang="en-GB" sz="2800" dirty="0"/>
              <a:t>Japan Group Tour Programme for UK Head Teachers </a:t>
            </a:r>
            <a:r>
              <a:rPr lang="en-GB" sz="2800" dirty="0" smtClean="0"/>
              <a:t>2015</a:t>
            </a:r>
          </a:p>
          <a:p>
            <a:r>
              <a:rPr lang="en-GB" sz="2800" dirty="0"/>
              <a:t> Japanese Tasters for Schools (JTS) Programme</a:t>
            </a:r>
            <a:endParaRPr lang="en-GB" sz="2800" dirty="0" smtClean="0"/>
          </a:p>
          <a:p>
            <a:pPr lvl="1"/>
            <a:r>
              <a:rPr lang="en-GB" dirty="0"/>
              <a:t>Japanese volunteers visit schools to introduce Japanese life and culture, and share Japan-related skills.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5" y="5877272"/>
            <a:ext cx="8591527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  <a:p>
            <a:r>
              <a:rPr lang="en-GB" sz="5100" dirty="0" smtClean="0"/>
              <a:t>Japan in </a:t>
            </a:r>
            <a:r>
              <a:rPr lang="en-GB" sz="5100" dirty="0"/>
              <a:t>the </a:t>
            </a:r>
            <a:r>
              <a:rPr lang="en-GB" sz="5100" dirty="0" smtClean="0"/>
              <a:t>Classroom – similar to the JTS programme</a:t>
            </a:r>
            <a:endParaRPr lang="en-GB" sz="5100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5" y="5013176"/>
            <a:ext cx="8549026" cy="7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The Japan Society! </a:t>
            </a:r>
            <a:r>
              <a:rPr lang="en-GB" dirty="0"/>
              <a:t>http://</a:t>
            </a:r>
            <a:r>
              <a:rPr lang="en-GB" dirty="0" smtClean="0"/>
              <a:t>www.japansociety.org.uk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56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55496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Apply for funding!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Japanese Language Local Project Support Programme </a:t>
            </a:r>
            <a:r>
              <a:rPr lang="en-GB" dirty="0" smtClean="0"/>
              <a:t>2015-16</a:t>
            </a:r>
          </a:p>
          <a:p>
            <a:r>
              <a:rPr lang="en-GB" dirty="0" smtClean="0"/>
              <a:t>Primary will </a:t>
            </a:r>
            <a:r>
              <a:rPr lang="en-GB" dirty="0"/>
              <a:t>be able to maintain their project by re-applying for funding twice for the same project.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means primary schools will be able to </a:t>
            </a:r>
            <a:r>
              <a:rPr lang="en-GB" b="1" dirty="0"/>
              <a:t>apply for up to a total of £9,000 over three years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7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91064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Find a partner school!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Japan Society supports UK schools in finding partner schools in Japan</a:t>
            </a:r>
          </a:p>
          <a:p>
            <a:r>
              <a:rPr lang="en-GB" b="1" dirty="0"/>
              <a:t>Japan UK </a:t>
            </a:r>
            <a:r>
              <a:rPr lang="en-GB" b="1" dirty="0"/>
              <a:t>LIVE http://www.japansociety.org.uk/schools/japan-uk-live/</a:t>
            </a:r>
            <a:endParaRPr lang="en-GB" b="1" dirty="0" smtClean="0"/>
          </a:p>
          <a:p>
            <a:pPr lvl="1"/>
            <a:r>
              <a:rPr lang="en-GB" dirty="0" smtClean="0"/>
              <a:t>Allows UK and Japanese students to get together online using </a:t>
            </a:r>
            <a:r>
              <a:rPr lang="en-GB" dirty="0"/>
              <a:t>internet-based </a:t>
            </a:r>
            <a:r>
              <a:rPr lang="en-GB" dirty="0" smtClean="0"/>
              <a:t>communication</a:t>
            </a:r>
          </a:p>
          <a:p>
            <a:pPr lvl="1"/>
            <a:r>
              <a:rPr lang="en-GB" dirty="0" smtClean="0"/>
              <a:t>Safe and secure</a:t>
            </a:r>
          </a:p>
          <a:p>
            <a:pPr lvl="1"/>
            <a:r>
              <a:rPr lang="en-GB" dirty="0" smtClean="0"/>
              <a:t>Communication translated so no knowledge of the language necessary to get 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1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906888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Learn Japanese!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J-Basic </a:t>
            </a:r>
            <a:r>
              <a:rPr lang="en-GB" dirty="0" smtClean="0"/>
              <a:t>online for teachers</a:t>
            </a:r>
          </a:p>
          <a:p>
            <a:pPr lvl="1"/>
            <a:r>
              <a:rPr lang="en-GB" dirty="0" smtClean="0"/>
              <a:t>A  </a:t>
            </a:r>
            <a:r>
              <a:rPr lang="en-GB" dirty="0"/>
              <a:t>language maintenance course, designed for teachers who would like to build up basic language skills, but who do not have access to or cannot attend a continuous </a:t>
            </a:r>
            <a:r>
              <a:rPr lang="en-GB" dirty="0" smtClean="0"/>
              <a:t>course</a:t>
            </a:r>
          </a:p>
          <a:p>
            <a:pPr lvl="1"/>
            <a:r>
              <a:rPr lang="en-GB" dirty="0"/>
              <a:t>assumes a basic knowledge of the Japanese </a:t>
            </a:r>
            <a:r>
              <a:rPr lang="en-GB" dirty="0" err="1"/>
              <a:t>syllabary</a:t>
            </a:r>
            <a:r>
              <a:rPr lang="en-GB" dirty="0"/>
              <a:t>, and the ability to read and write hiragana and katakana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4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906888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Speak Japanese!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2800" dirty="0" smtClean="0"/>
              <a:t>Get a </a:t>
            </a:r>
            <a:r>
              <a:rPr lang="en-GB" sz="2800" dirty="0" err="1" smtClean="0"/>
              <a:t>voki</a:t>
            </a:r>
            <a:r>
              <a:rPr lang="en-GB" sz="2800" dirty="0" smtClean="0"/>
              <a:t> to speak for you </a:t>
            </a:r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://www.voki.com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14" y="2492896"/>
            <a:ext cx="2505667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8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429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Teaching Japanese from Scratch </vt:lpstr>
      <vt:lpstr>Why Japanese? The Economy</vt:lpstr>
      <vt:lpstr>Why Japanese?  Science and Education</vt:lpstr>
      <vt:lpstr>Why Japanese?  Culture</vt:lpstr>
      <vt:lpstr>Where do we start?</vt:lpstr>
      <vt:lpstr>Apply for funding!</vt:lpstr>
      <vt:lpstr>Find a partner school!</vt:lpstr>
      <vt:lpstr>Learn Japanese!</vt:lpstr>
      <vt:lpstr>Speak Japanese!</vt:lpstr>
      <vt:lpstr>Resources!</vt:lpstr>
    </vt:vector>
  </TitlesOfParts>
  <Company>HAEC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Rajakumar</dc:creator>
  <cp:lastModifiedBy>Anne Rajakumar</cp:lastModifiedBy>
  <cp:revision>18</cp:revision>
  <dcterms:created xsi:type="dcterms:W3CDTF">2015-05-19T08:33:09Z</dcterms:created>
  <dcterms:modified xsi:type="dcterms:W3CDTF">2015-05-19T11:24:20Z</dcterms:modified>
  <cp:contentStatus/>
</cp:coreProperties>
</file>